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751" r:id="rId3"/>
    <p:sldId id="591" r:id="rId4"/>
    <p:sldId id="745" r:id="rId5"/>
    <p:sldId id="752" r:id="rId6"/>
    <p:sldId id="750" r:id="rId7"/>
    <p:sldId id="753" r:id="rId8"/>
    <p:sldId id="273" r:id="rId9"/>
    <p:sldId id="274" r:id="rId10"/>
    <p:sldId id="272" r:id="rId11"/>
    <p:sldId id="754" r:id="rId12"/>
    <p:sldId id="259" r:id="rId13"/>
    <p:sldId id="260" r:id="rId14"/>
    <p:sldId id="262" r:id="rId15"/>
    <p:sldId id="258" r:id="rId16"/>
    <p:sldId id="263" r:id="rId17"/>
    <p:sldId id="275" r:id="rId18"/>
    <p:sldId id="276" r:id="rId19"/>
    <p:sldId id="277" r:id="rId20"/>
    <p:sldId id="257" r:id="rId21"/>
    <p:sldId id="278" r:id="rId22"/>
    <p:sldId id="279" r:id="rId23"/>
    <p:sldId id="280" r:id="rId24"/>
    <p:sldId id="755" r:id="rId25"/>
    <p:sldId id="75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82"/>
    <p:restoredTop sz="94694"/>
  </p:normalViewPr>
  <p:slideViewPr>
    <p:cSldViewPr snapToGrid="0">
      <p:cViewPr varScale="1">
        <p:scale>
          <a:sx n="118" d="100"/>
          <a:sy n="118" d="100"/>
        </p:scale>
        <p:origin x="23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BF987-236A-4919-B01F-EA8658B4294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6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263" y="420031"/>
            <a:ext cx="8879595" cy="3887682"/>
          </a:xfrm>
        </p:spPr>
        <p:txBody>
          <a:bodyPr>
            <a:normAutofit/>
          </a:bodyPr>
          <a:lstStyle/>
          <a:p>
            <a:r>
              <a:rPr lang="en-US" sz="8000" dirty="0"/>
              <a:t>Making</a:t>
            </a:r>
            <a:br>
              <a:rPr lang="en-US" sz="8000" dirty="0"/>
            </a:br>
            <a:r>
              <a:rPr lang="en-US" sz="1800" dirty="0"/>
              <a:t> </a:t>
            </a:r>
            <a:br>
              <a:rPr lang="en-US" sz="8000" dirty="0"/>
            </a:br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</a:rPr>
              <a:t>Releases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Routine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5651" y="4307713"/>
            <a:ext cx="7924799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54C8-E8A1-2E1F-2E31-171A675A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All Test Green in CI Principle, Release Tagging Preserves Tests for Compliance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927EE-D6CA-45B3-F1F3-668CAA1F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E1BB6-A080-B6D8-0691-9C6B20F73BA0}"/>
              </a:ext>
            </a:extLst>
          </p:cNvPr>
          <p:cNvSpPr txBox="1"/>
          <p:nvPr/>
        </p:nvSpPr>
        <p:spPr>
          <a:xfrm>
            <a:off x="2743200" y="2373559"/>
            <a:ext cx="6705600" cy="3416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When the color is green, no one cares about how many pass and fail.</a:t>
            </a:r>
          </a:p>
        </p:txBody>
      </p:sp>
    </p:spTree>
    <p:extLst>
      <p:ext uri="{BB962C8B-B14F-4D97-AF65-F5344CB8AC3E}">
        <p14:creationId xmlns:p14="http://schemas.microsoft.com/office/powerpoint/2010/main" val="90147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Changes Over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30BB5-DE4A-2DBB-5E88-F50DDD9EF0B7}"/>
              </a:ext>
            </a:extLst>
          </p:cNvPr>
          <p:cNvSpPr txBox="1"/>
          <p:nvPr/>
        </p:nvSpPr>
        <p:spPr>
          <a:xfrm>
            <a:off x="1529254" y="1008992"/>
            <a:ext cx="9390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“Releases are </a:t>
            </a:r>
            <a:r>
              <a:rPr lang="en-US" sz="9600" dirty="0">
                <a:solidFill>
                  <a:schemeClr val="accent1"/>
                </a:solidFill>
              </a:rPr>
              <a:t>overhead</a:t>
            </a:r>
            <a:r>
              <a:rPr lang="en-US" sz="9600" dirty="0"/>
              <a:t>. </a:t>
            </a:r>
            <a:br>
              <a:rPr lang="en-US" sz="9600" dirty="0"/>
            </a:br>
            <a:r>
              <a:rPr lang="en-US" sz="9600" dirty="0"/>
              <a:t>So much work.”</a:t>
            </a:r>
          </a:p>
        </p:txBody>
      </p:sp>
    </p:spTree>
    <p:extLst>
      <p:ext uri="{BB962C8B-B14F-4D97-AF65-F5344CB8AC3E}">
        <p14:creationId xmlns:p14="http://schemas.microsoft.com/office/powerpoint/2010/main" val="418723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42F-0DE8-82E8-5FA8-368F3797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E79C08-E87B-9FC1-96CF-6399830B58F5}"/>
              </a:ext>
            </a:extLst>
          </p:cNvPr>
          <p:cNvSpPr/>
          <p:nvPr/>
        </p:nvSpPr>
        <p:spPr>
          <a:xfrm>
            <a:off x="838201" y="2787681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Evidence for compliance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75B0E6-F1D8-B3E2-86DA-644CE898ABDA}"/>
              </a:ext>
            </a:extLst>
          </p:cNvPr>
          <p:cNvSpPr/>
          <p:nvPr/>
        </p:nvSpPr>
        <p:spPr>
          <a:xfrm>
            <a:off x="838203" y="3752985"/>
            <a:ext cx="7694080" cy="8058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Testing for all things in the results gap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93CA65-F952-9348-844A-5655537DE3DA}"/>
              </a:ext>
            </a:extLst>
          </p:cNvPr>
          <p:cNvSpPr/>
          <p:nvPr/>
        </p:nvSpPr>
        <p:spPr>
          <a:xfrm>
            <a:off x="838201" y="4718289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Approvals and permissions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555939-BCBD-8BAA-7A34-A573F211596F}"/>
              </a:ext>
            </a:extLst>
          </p:cNvPr>
          <p:cNvSpPr/>
          <p:nvPr/>
        </p:nvSpPr>
        <p:spPr>
          <a:xfrm>
            <a:off x="838200" y="1822377"/>
            <a:ext cx="7694080" cy="80585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 and release pipeline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E9A65E-B629-B5C5-AF10-0B79089319B9}"/>
              </a:ext>
            </a:extLst>
          </p:cNvPr>
          <p:cNvSpPr/>
          <p:nvPr/>
        </p:nvSpPr>
        <p:spPr>
          <a:xfrm>
            <a:off x="8978746" y="365906"/>
            <a:ext cx="2424074" cy="2500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Have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F01EAD-D81F-8CC3-0EDC-0BF890FB9D68}"/>
              </a:ext>
            </a:extLst>
          </p:cNvPr>
          <p:cNvSpPr/>
          <p:nvPr/>
        </p:nvSpPr>
        <p:spPr>
          <a:xfrm>
            <a:off x="9561359" y="693834"/>
            <a:ext cx="2424074" cy="25002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Target</a:t>
            </a:r>
          </a:p>
        </p:txBody>
      </p:sp>
    </p:spTree>
    <p:extLst>
      <p:ext uri="{BB962C8B-B14F-4D97-AF65-F5344CB8AC3E}">
        <p14:creationId xmlns:p14="http://schemas.microsoft.com/office/powerpoint/2010/main" val="1418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BC6C-459A-D98B-33DB-C3B28B5C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A9259-0FFF-E9E9-431E-02F3C5B4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7641"/>
              </p:ext>
            </p:extLst>
          </p:nvPr>
        </p:nvGraphicFramePr>
        <p:xfrm>
          <a:off x="997027" y="1435761"/>
          <a:ext cx="1003085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270">
                  <a:extLst>
                    <a:ext uri="{9D8B030D-6E8A-4147-A177-3AD203B41FA5}">
                      <a16:colId xmlns:a16="http://schemas.microsoft.com/office/drawing/2014/main" val="1882128114"/>
                    </a:ext>
                  </a:extLst>
                </a:gridCol>
                <a:gridCol w="3221587">
                  <a:extLst>
                    <a:ext uri="{9D8B030D-6E8A-4147-A177-3AD203B41FA5}">
                      <a16:colId xmlns:a16="http://schemas.microsoft.com/office/drawing/2014/main" val="1379277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Architecture and Designs (D1, D6)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1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Technical Quality (Q2, 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Linters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Unit test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9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 Test Contents (Q1, Q4, Q5, Q6, Q7, 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 test plan, test cases, test summary</a:t>
                      </a:r>
                    </a:p>
                    <a:p>
                      <a:r>
                        <a:rPr lang="en-US" sz="1400" dirty="0"/>
                        <a:t>Sufficient testing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Security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Threat analysis</a:t>
                      </a:r>
                    </a:p>
                    <a:p>
                      <a:r>
                        <a:rPr lang="en-US" sz="1400" dirty="0"/>
                        <a:t>Vulnerability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2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IPR and Licenses (Q8, E1, E2)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OS, Middleware, Application inventory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Forbidden licenses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2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Product Perspectives (Q10, Q11, Q12, D3, D4)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Documentation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Stakeholder involvement (Q13)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Archiving (D2, D5, D7)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repeatability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Plans for next up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Installation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563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ED6AB-6C47-FD19-BEA2-7C1AABB04AFA}"/>
              </a:ext>
            </a:extLst>
          </p:cNvPr>
          <p:cNvSpPr txBox="1"/>
          <p:nvPr/>
        </p:nvSpPr>
        <p:spPr>
          <a:xfrm>
            <a:off x="6764356" y="531111"/>
            <a:ext cx="31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Required High Level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400D8-BA56-5B15-37C1-E2A8EBE0F4DB}"/>
              </a:ext>
            </a:extLst>
          </p:cNvPr>
          <p:cNvSpPr txBox="1"/>
          <p:nvPr/>
        </p:nvSpPr>
        <p:spPr>
          <a:xfrm>
            <a:off x="10033862" y="284890"/>
            <a:ext cx="1988044" cy="86177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3579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compliance checks </a:t>
            </a:r>
          </a:p>
        </p:txBody>
      </p:sp>
    </p:spTree>
    <p:extLst>
      <p:ext uri="{BB962C8B-B14F-4D97-AF65-F5344CB8AC3E}">
        <p14:creationId xmlns:p14="http://schemas.microsoft.com/office/powerpoint/2010/main" val="28261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0D32-69BD-48AC-9793-855EF02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Certainty vs. Time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0BFB37-3503-B7F1-C4B3-9AB00628F153}"/>
              </a:ext>
            </a:extLst>
          </p:cNvPr>
          <p:cNvCxnSpPr>
            <a:cxnSpLocks/>
          </p:cNvCxnSpPr>
          <p:nvPr/>
        </p:nvCxnSpPr>
        <p:spPr>
          <a:xfrm flipV="1">
            <a:off x="1524000" y="1690688"/>
            <a:ext cx="0" cy="342785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776534-3139-BFF2-0D31-6893A8E0C719}"/>
              </a:ext>
            </a:extLst>
          </p:cNvPr>
          <p:cNvSpPr txBox="1"/>
          <p:nvPr/>
        </p:nvSpPr>
        <p:spPr>
          <a:xfrm rot="16200000">
            <a:off x="248679" y="3136613"/>
            <a:ext cx="176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Certainty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BEB6D-48CD-FCEC-6074-28C4AB4405DA}"/>
              </a:ext>
            </a:extLst>
          </p:cNvPr>
          <p:cNvCxnSpPr>
            <a:cxnSpLocks/>
          </p:cNvCxnSpPr>
          <p:nvPr/>
        </p:nvCxnSpPr>
        <p:spPr>
          <a:xfrm>
            <a:off x="1524000" y="5118538"/>
            <a:ext cx="552318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15DD83-56AE-10D9-1FA7-F5452CAC47FD}"/>
              </a:ext>
            </a:extLst>
          </p:cNvPr>
          <p:cNvSpPr txBox="1"/>
          <p:nvPr/>
        </p:nvSpPr>
        <p:spPr>
          <a:xfrm>
            <a:off x="5578069" y="5227212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CAE7DDC-4D03-BF7E-122E-CFD31F05206B}"/>
              </a:ext>
            </a:extLst>
          </p:cNvPr>
          <p:cNvSpPr/>
          <p:nvPr/>
        </p:nvSpPr>
        <p:spPr>
          <a:xfrm>
            <a:off x="1576552" y="3846786"/>
            <a:ext cx="2238703" cy="1219200"/>
          </a:xfrm>
          <a:custGeom>
            <a:avLst/>
            <a:gdLst>
              <a:gd name="connsiteX0" fmla="*/ 0 w 2238703"/>
              <a:gd name="connsiteY0" fmla="*/ 1219200 h 1219200"/>
              <a:gd name="connsiteX1" fmla="*/ 1849820 w 2238703"/>
              <a:gd name="connsiteY1" fmla="*/ 567559 h 1219200"/>
              <a:gd name="connsiteX2" fmla="*/ 2238703 w 2238703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703" h="1219200">
                <a:moveTo>
                  <a:pt x="0" y="1219200"/>
                </a:moveTo>
                <a:cubicBezTo>
                  <a:pt x="738351" y="994979"/>
                  <a:pt x="1476703" y="770759"/>
                  <a:pt x="1849820" y="567559"/>
                </a:cubicBezTo>
                <a:cubicBezTo>
                  <a:pt x="2222937" y="364359"/>
                  <a:pt x="2236951" y="94593"/>
                  <a:pt x="2238703" y="0"/>
                </a:cubicBezTo>
              </a:path>
            </a:pathLst>
          </a:cu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46FB56-9191-B509-0AE4-6A96C0C76A51}"/>
              </a:ext>
            </a:extLst>
          </p:cNvPr>
          <p:cNvCxnSpPr/>
          <p:nvPr/>
        </p:nvCxnSpPr>
        <p:spPr>
          <a:xfrm>
            <a:off x="1576552" y="3174124"/>
            <a:ext cx="223870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A9108-6B45-84EA-85BE-FD4212932AB7}"/>
              </a:ext>
            </a:extLst>
          </p:cNvPr>
          <p:cNvCxnSpPr/>
          <p:nvPr/>
        </p:nvCxnSpPr>
        <p:spPr>
          <a:xfrm>
            <a:off x="3815255" y="3310759"/>
            <a:ext cx="0" cy="420413"/>
          </a:xfrm>
          <a:prstGeom prst="straightConnector1">
            <a:avLst/>
          </a:prstGeom>
          <a:ln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DEFF4B-34F2-C5FC-0B93-C8244EF0CE48}"/>
              </a:ext>
            </a:extLst>
          </p:cNvPr>
          <p:cNvSpPr txBox="1"/>
          <p:nvPr/>
        </p:nvSpPr>
        <p:spPr>
          <a:xfrm>
            <a:off x="3970282" y="3239483"/>
            <a:ext cx="192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Results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2AFB5-5AE4-440A-9E1C-501DC2CF536C}"/>
              </a:ext>
            </a:extLst>
          </p:cNvPr>
          <p:cNvSpPr txBox="1"/>
          <p:nvPr/>
        </p:nvSpPr>
        <p:spPr>
          <a:xfrm>
            <a:off x="7766855" y="2279707"/>
            <a:ext cx="393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Delivering to environment without use does not add certainty</a:t>
            </a:r>
          </a:p>
        </p:txBody>
      </p:sp>
    </p:spTree>
    <p:extLst>
      <p:ext uri="{BB962C8B-B14F-4D97-AF65-F5344CB8AC3E}">
        <p14:creationId xmlns:p14="http://schemas.microsoft.com/office/powerpoint/2010/main" val="265909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E839-60DA-CE32-513F-BB967EE82E6B}"/>
              </a:ext>
            </a:extLst>
          </p:cNvPr>
          <p:cNvSpPr txBox="1"/>
          <p:nvPr/>
        </p:nvSpPr>
        <p:spPr>
          <a:xfrm>
            <a:off x="1730611" y="1123720"/>
            <a:ext cx="8907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must be different to shorten release testing from 30 days to 30 minutes?</a:t>
            </a:r>
          </a:p>
        </p:txBody>
      </p:sp>
    </p:spTree>
    <p:extLst>
      <p:ext uri="{BB962C8B-B14F-4D97-AF65-F5344CB8AC3E}">
        <p14:creationId xmlns:p14="http://schemas.microsoft.com/office/powerpoint/2010/main" val="333556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There is no </a:t>
            </a:r>
            <a:r>
              <a:rPr lang="en-US" sz="6000" dirty="0">
                <a:solidFill>
                  <a:schemeClr val="accent4"/>
                </a:solidFill>
              </a:rPr>
              <a:t>automation</a:t>
            </a:r>
            <a:r>
              <a:rPr lang="en-US" sz="6000" dirty="0"/>
              <a:t> that gets a month of work done in 30 minutes. Just </a:t>
            </a:r>
            <a:r>
              <a:rPr lang="en-US" sz="6000" dirty="0">
                <a:solidFill>
                  <a:schemeClr val="accent2"/>
                </a:solidFill>
              </a:rPr>
              <a:t>no</a:t>
            </a:r>
            <a:r>
              <a:rPr lang="en-US" sz="6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38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do less in release testing.</a:t>
            </a:r>
          </a:p>
          <a:p>
            <a:r>
              <a:rPr lang="en-US" sz="6000" dirty="0"/>
              <a:t>We do more </a:t>
            </a:r>
            <a:r>
              <a:rPr lang="en-US" sz="6000" dirty="0">
                <a:solidFill>
                  <a:schemeClr val="accent2"/>
                </a:solidFill>
              </a:rPr>
              <a:t>before</a:t>
            </a:r>
            <a:r>
              <a:rPr lang="en-US" sz="6000" dirty="0"/>
              <a:t> release testing.</a:t>
            </a:r>
          </a:p>
        </p:txBody>
      </p:sp>
    </p:spTree>
    <p:extLst>
      <p:ext uri="{BB962C8B-B14F-4D97-AF65-F5344CB8AC3E}">
        <p14:creationId xmlns:p14="http://schemas.microsoft.com/office/powerpoint/2010/main" val="86704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1922298"/>
            <a:ext cx="1096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</a:t>
            </a:r>
            <a:r>
              <a:rPr lang="en-US" sz="6000" dirty="0">
                <a:solidFill>
                  <a:schemeClr val="accent5"/>
                </a:solidFill>
              </a:rPr>
              <a:t>don’t have bugs</a:t>
            </a:r>
            <a:r>
              <a:rPr lang="en-US" sz="6000" dirty="0"/>
              <a:t>. </a:t>
            </a:r>
            <a:r>
              <a:rPr lang="en-US" sz="6000" dirty="0">
                <a:solidFill>
                  <a:schemeClr val="accent1"/>
                </a:solidFill>
              </a:rPr>
              <a:t>Fixing</a:t>
            </a:r>
            <a:r>
              <a:rPr lang="en-US" sz="6000" dirty="0"/>
              <a:t> delays and causes retesting.  </a:t>
            </a:r>
            <a:br>
              <a:rPr lang="en-US" sz="6000" dirty="0"/>
            </a:br>
            <a:r>
              <a:rPr lang="en-US" sz="6000" dirty="0"/>
              <a:t>We don’t wait for testing. Testing can </a:t>
            </a:r>
            <a:r>
              <a:rPr lang="en-US" sz="6000" dirty="0">
                <a:solidFill>
                  <a:schemeClr val="accent2"/>
                </a:solidFill>
              </a:rPr>
              <a:t>continue after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13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year: My Signature Move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618B-B1B8-BDD7-3B71-259F1BC2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Features, Deployments, Releases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F01808-9011-EA7D-A18A-4DDCBBC4C59D}"/>
              </a:ext>
            </a:extLst>
          </p:cNvPr>
          <p:cNvSpPr/>
          <p:nvPr/>
        </p:nvSpPr>
        <p:spPr>
          <a:xfrm>
            <a:off x="1093076" y="2543503"/>
            <a:ext cx="2659117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</a:t>
            </a:r>
          </a:p>
          <a:p>
            <a:pPr algn="ctr"/>
            <a:r>
              <a:rPr lang="en-US" sz="3200" dirty="0"/>
              <a:t>CHANGE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D0B0B4-F500-7BA8-8723-11B7A87D2DE3}"/>
              </a:ext>
            </a:extLst>
          </p:cNvPr>
          <p:cNvSpPr/>
          <p:nvPr/>
        </p:nvSpPr>
        <p:spPr>
          <a:xfrm>
            <a:off x="3873062" y="2543501"/>
            <a:ext cx="1891862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D1FBBA3-0E29-CEA8-FB94-81C095D1E099}"/>
              </a:ext>
            </a:extLst>
          </p:cNvPr>
          <p:cNvSpPr/>
          <p:nvPr/>
        </p:nvSpPr>
        <p:spPr>
          <a:xfrm>
            <a:off x="6873766" y="2543502"/>
            <a:ext cx="1891862" cy="1734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371786-D33E-412A-DA90-43E5BCCF6A84}"/>
              </a:ext>
            </a:extLst>
          </p:cNvPr>
          <p:cNvSpPr/>
          <p:nvPr/>
        </p:nvSpPr>
        <p:spPr>
          <a:xfrm>
            <a:off x="8886497" y="2543502"/>
            <a:ext cx="2659117" cy="173420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RELEASE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883C992-6721-93E0-EFB4-76901E50D600}"/>
              </a:ext>
            </a:extLst>
          </p:cNvPr>
          <p:cNvSpPr/>
          <p:nvPr/>
        </p:nvSpPr>
        <p:spPr>
          <a:xfrm rot="5400000">
            <a:off x="8925911" y="270263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9A6DC8A-D5C3-A0F3-BE89-332CDAD87140}"/>
              </a:ext>
            </a:extLst>
          </p:cNvPr>
          <p:cNvSpPr/>
          <p:nvPr/>
        </p:nvSpPr>
        <p:spPr>
          <a:xfrm rot="5400000">
            <a:off x="3242445" y="267488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9C22F-53AF-FC40-2228-0781C310D1F1}"/>
              </a:ext>
            </a:extLst>
          </p:cNvPr>
          <p:cNvSpPr txBox="1"/>
          <p:nvPr/>
        </p:nvSpPr>
        <p:spPr>
          <a:xfrm>
            <a:off x="2396667" y="5123793"/>
            <a:ext cx="229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testing 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AC1A9-C3D1-49D5-2DB3-5F317EE11067}"/>
              </a:ext>
            </a:extLst>
          </p:cNvPr>
          <p:cNvSpPr txBox="1"/>
          <p:nvPr/>
        </p:nvSpPr>
        <p:spPr>
          <a:xfrm>
            <a:off x="8119539" y="513919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Release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64FE3-943F-FFE8-CA68-137A6B7F3F03}"/>
              </a:ext>
            </a:extLst>
          </p:cNvPr>
          <p:cNvSpPr txBox="1"/>
          <p:nvPr/>
        </p:nvSpPr>
        <p:spPr>
          <a:xfrm>
            <a:off x="36356" y="513919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testing =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268BE-82A6-B31F-C4C4-EF5CDDAD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505" y="2650470"/>
            <a:ext cx="533209" cy="544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025E3-F458-0CC7-4A70-A804EB5F3DC5}"/>
              </a:ext>
            </a:extLst>
          </p:cNvPr>
          <p:cNvSpPr txBox="1"/>
          <p:nvPr/>
        </p:nvSpPr>
        <p:spPr>
          <a:xfrm>
            <a:off x="10216055" y="1823452"/>
            <a:ext cx="161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Feature flag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18E57D-CE88-1FCE-C92B-D2F4918A46CA}"/>
              </a:ext>
            </a:extLst>
          </p:cNvPr>
          <p:cNvCxnSpPr>
            <a:cxnSpLocks/>
          </p:cNvCxnSpPr>
          <p:nvPr/>
        </p:nvCxnSpPr>
        <p:spPr>
          <a:xfrm flipH="1">
            <a:off x="11014841" y="2285117"/>
            <a:ext cx="145268" cy="356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7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11C1-4042-ADD6-8F0B-5FC4E2A7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209E-266E-2778-9F61-DFE09893108D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accent5"/>
                </a:solidFill>
              </a:rPr>
              <a:t>EaC</a:t>
            </a:r>
            <a:r>
              <a:rPr lang="en-US" sz="6000" dirty="0"/>
              <a:t>. Nothing changes without changing something. </a:t>
            </a:r>
            <a:r>
              <a:rPr lang="en-US" sz="6000" dirty="0">
                <a:solidFill>
                  <a:schemeClr val="accent1"/>
                </a:solidFill>
              </a:rPr>
              <a:t>Follow the changes</a:t>
            </a:r>
            <a:r>
              <a:rPr lang="en-US" sz="6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CBCF7-6FA1-F161-E59A-AD077A1EEC4B}"/>
              </a:ext>
            </a:extLst>
          </p:cNvPr>
          <p:cNvSpPr txBox="1"/>
          <p:nvPr/>
        </p:nvSpPr>
        <p:spPr>
          <a:xfrm>
            <a:off x="7171981" y="5272240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EaC</a:t>
            </a:r>
            <a:r>
              <a:rPr lang="en-US" dirty="0"/>
              <a:t> – Everything as Code, particularly Infra</a:t>
            </a:r>
          </a:p>
        </p:txBody>
      </p:sp>
    </p:spTree>
    <p:extLst>
      <p:ext uri="{BB962C8B-B14F-4D97-AF65-F5344CB8AC3E}">
        <p14:creationId xmlns:p14="http://schemas.microsoft.com/office/powerpoint/2010/main" val="361843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Continuous testing</a:t>
            </a:r>
            <a:r>
              <a:rPr lang="en-US" sz="6000" dirty="0"/>
              <a:t>.  Test automation alerts on changes. </a:t>
            </a:r>
            <a:r>
              <a:rPr lang="en-US" sz="6000" dirty="0">
                <a:solidFill>
                  <a:schemeClr val="accent1"/>
                </a:solidFill>
              </a:rPr>
              <a:t>Change calls to explore.</a:t>
            </a:r>
          </a:p>
        </p:txBody>
      </p:sp>
    </p:spTree>
    <p:extLst>
      <p:ext uri="{BB962C8B-B14F-4D97-AF65-F5344CB8AC3E}">
        <p14:creationId xmlns:p14="http://schemas.microsoft.com/office/powerpoint/2010/main" val="366673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Pipelines</a:t>
            </a:r>
            <a:r>
              <a:rPr lang="en-US" sz="6000" dirty="0"/>
              <a:t>. Doing the work all the time, with every change. </a:t>
            </a:r>
            <a:r>
              <a:rPr lang="en-US" sz="6000" dirty="0">
                <a:solidFill>
                  <a:schemeClr val="accent1"/>
                </a:solidFill>
              </a:rPr>
              <a:t>Routine comes with repetition</a:t>
            </a:r>
            <a:r>
              <a:rPr lang="en-US" sz="6000" dirty="0"/>
              <a:t>. 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943D5-6C42-9F7C-2514-7762F60C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88155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66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6710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8627" y="1905506"/>
            <a:ext cx="8394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KG No Matter What" panose="02000507000000020003" pitchFamily="2" charset="77"/>
              </a:rPr>
              <a:t>Pool is not a bigger bathtub.</a:t>
            </a:r>
          </a:p>
        </p:txBody>
      </p:sp>
    </p:spTree>
    <p:extLst>
      <p:ext uri="{BB962C8B-B14F-4D97-AF65-F5344CB8AC3E}">
        <p14:creationId xmlns:p14="http://schemas.microsoft.com/office/powerpoint/2010/main" val="13117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DEAA96-9180-4DCB-978D-D8AA1AB8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66" y="324328"/>
            <a:ext cx="10705768" cy="620934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91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Something Lost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7B20-D67A-41E0-F1E2-A5251711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Failure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19D9D-5C94-EB80-81A3-CE9E41D51107}"/>
              </a:ext>
            </a:extLst>
          </p:cNvPr>
          <p:cNvSpPr txBox="1"/>
          <p:nvPr/>
        </p:nvSpPr>
        <p:spPr>
          <a:xfrm>
            <a:off x="1113621" y="1569758"/>
            <a:ext cx="1096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Mistakes were made.  </a:t>
            </a:r>
            <a:r>
              <a:rPr lang="en-US" sz="6000" dirty="0">
                <a:solidFill>
                  <a:schemeClr val="accent1"/>
                </a:solidFill>
              </a:rPr>
              <a:t>And by me.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D8415-555A-6E36-D527-9A46766B90A0}"/>
              </a:ext>
            </a:extLst>
          </p:cNvPr>
          <p:cNvSpPr txBox="1"/>
          <p:nvPr/>
        </p:nvSpPr>
        <p:spPr>
          <a:xfrm>
            <a:off x="1113621" y="2749086"/>
            <a:ext cx="8578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Making results gap visible is a testing skill. Just because someone tests, does not mean they test well.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Recognizing scope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Nudging scope with conversational approach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Orchestrating fixes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Feeling powerless</a:t>
            </a:r>
          </a:p>
          <a:p>
            <a:pPr marL="342900" indent="-342900">
              <a:buAutoNum type="arabicPeriod"/>
            </a:pPr>
            <a:r>
              <a:rPr lang="en-US" sz="2400" dirty="0"/>
              <a:t>Premature done starts new work. New work piles up uncertainty.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ABBC4-3828-577D-8C6E-672414D42623}"/>
              </a:ext>
            </a:extLst>
          </p:cNvPr>
          <p:cNvSpPr/>
          <p:nvPr/>
        </p:nvSpPr>
        <p:spPr>
          <a:xfrm>
            <a:off x="9812874" y="2749086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testing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CC644-16B1-67DE-35FC-1F4B59193B13}"/>
              </a:ext>
            </a:extLst>
          </p:cNvPr>
          <p:cNvSpPr/>
          <p:nvPr/>
        </p:nvSpPr>
        <p:spPr>
          <a:xfrm>
            <a:off x="9238562" y="4120130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 WIP</a:t>
            </a:r>
          </a:p>
        </p:txBody>
      </p:sp>
    </p:spTree>
    <p:extLst>
      <p:ext uri="{BB962C8B-B14F-4D97-AF65-F5344CB8AC3E}">
        <p14:creationId xmlns:p14="http://schemas.microsoft.com/office/powerpoint/2010/main" val="193465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year: Make Releases Routine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4438-2302-24ED-D9C7-FE26018E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Release and Grouping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0CEF4-1BA2-133B-4CB9-C33D699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E0F9C-384A-13D5-6652-EC6CA1D1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7772400" cy="39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A4BB-4E58-2B35-D98A-BD0C082D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AF1BF-8870-07E0-85A5-5C1289CA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958C-EE62-1135-59FC-5540AF1A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" y="1484785"/>
            <a:ext cx="4064696" cy="4533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8509D-D492-1445-D35F-99C231DA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78" y="2057400"/>
            <a:ext cx="7597422" cy="311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A172E-1E8F-41AB-03B1-D6979BA85225}"/>
              </a:ext>
            </a:extLst>
          </p:cNvPr>
          <p:cNvSpPr txBox="1"/>
          <p:nvPr/>
        </p:nvSpPr>
        <p:spPr>
          <a:xfrm>
            <a:off x="8030805" y="5495530"/>
            <a:ext cx="345209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Practice makes better!</a:t>
            </a:r>
          </a:p>
        </p:txBody>
      </p:sp>
    </p:spTree>
    <p:extLst>
      <p:ext uri="{BB962C8B-B14F-4D97-AF65-F5344CB8AC3E}">
        <p14:creationId xmlns:p14="http://schemas.microsoft.com/office/powerpoint/2010/main" val="313945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502</Words>
  <Application>Microsoft Macintosh PowerPoint</Application>
  <PresentationFormat>Widescreen</PresentationFormat>
  <Paragraphs>99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Arial</vt:lpstr>
      <vt:lpstr>Calibri</vt:lpstr>
      <vt:lpstr>Gill Sans MT</vt:lpstr>
      <vt:lpstr>Gill Sans Nova Light</vt:lpstr>
      <vt:lpstr>KG No Matter What</vt:lpstr>
      <vt:lpstr>Office Theme</vt:lpstr>
      <vt:lpstr>Making   Releases  Routine</vt:lpstr>
      <vt:lpstr>1st year: My Signature Move</vt:lpstr>
      <vt:lpstr>PowerPoint Presentation</vt:lpstr>
      <vt:lpstr>PowerPoint Presentation</vt:lpstr>
      <vt:lpstr>2nd year: Something Lost</vt:lpstr>
      <vt:lpstr>The Failure</vt:lpstr>
      <vt:lpstr>3rd year: Make Releases Routine</vt:lpstr>
      <vt:lpstr>Describing Release and Grouping Tasks</vt:lpstr>
      <vt:lpstr>Experimenting with Structure</vt:lpstr>
      <vt:lpstr>With All Test Green in CI Principle, Release Tagging Preserves Tests for Compliance</vt:lpstr>
      <vt:lpstr>Context Changes Over Time</vt:lpstr>
      <vt:lpstr>PowerPoint Presentation</vt:lpstr>
      <vt:lpstr>What is the Work?</vt:lpstr>
      <vt:lpstr>Release Review</vt:lpstr>
      <vt:lpstr>Certainty vs. Time </vt:lpstr>
      <vt:lpstr>PowerPoint Presentation</vt:lpstr>
      <vt:lpstr>Fact Checking </vt:lpstr>
      <vt:lpstr>Fact Checking </vt:lpstr>
      <vt:lpstr>Fact Checking </vt:lpstr>
      <vt:lpstr>Features, Deployments, Releases</vt:lpstr>
      <vt:lpstr>Guidelines</vt:lpstr>
      <vt:lpstr>Guidelines</vt:lpstr>
      <vt:lpstr>Guidelines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Pyhäjärvi Maaret</cp:lastModifiedBy>
  <cp:revision>32</cp:revision>
  <cp:lastPrinted>2024-05-22T18:01:27Z</cp:lastPrinted>
  <dcterms:created xsi:type="dcterms:W3CDTF">2024-05-22T08:59:55Z</dcterms:created>
  <dcterms:modified xsi:type="dcterms:W3CDTF">2024-05-22T19:33:16Z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